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9" r:id="rId17"/>
    <p:sldId id="310" r:id="rId18"/>
    <p:sldId id="312" r:id="rId19"/>
    <p:sldId id="311" r:id="rId20"/>
    <p:sldId id="316" r:id="rId21"/>
    <p:sldId id="317" r:id="rId22"/>
    <p:sldId id="313" r:id="rId23"/>
    <p:sldId id="314" r:id="rId24"/>
    <p:sldId id="315" r:id="rId25"/>
    <p:sldId id="270" r:id="rId26"/>
    <p:sldId id="272" r:id="rId27"/>
    <p:sldId id="271" r:id="rId28"/>
    <p:sldId id="281" r:id="rId29"/>
    <p:sldId id="282" r:id="rId30"/>
    <p:sldId id="283" r:id="rId31"/>
    <p:sldId id="284" r:id="rId32"/>
    <p:sldId id="285" r:id="rId33"/>
    <p:sldId id="288" r:id="rId34"/>
    <p:sldId id="293" r:id="rId35"/>
    <p:sldId id="290" r:id="rId36"/>
    <p:sldId id="286" r:id="rId37"/>
    <p:sldId id="287" r:id="rId38"/>
    <p:sldId id="295" r:id="rId39"/>
    <p:sldId id="274" r:id="rId40"/>
    <p:sldId id="278" r:id="rId41"/>
    <p:sldId id="296" r:id="rId42"/>
    <p:sldId id="299" r:id="rId43"/>
    <p:sldId id="300" r:id="rId44"/>
    <p:sldId id="301" r:id="rId45"/>
    <p:sldId id="302" r:id="rId46"/>
    <p:sldId id="303" r:id="rId47"/>
    <p:sldId id="298" r:id="rId48"/>
    <p:sldId id="304" r:id="rId49"/>
    <p:sldId id="305" r:id="rId50"/>
    <p:sldId id="306" r:id="rId51"/>
    <p:sldId id="307" r:id="rId52"/>
    <p:sldId id="308" r:id="rId53"/>
    <p:sldId id="309" r:id="rId54"/>
    <p:sldId id="25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12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xmlsoap.org/soap/encoding/" TargetMode="External"/><Relationship Id="rId3" Type="http://schemas.openxmlformats.org/officeDocument/2006/relationships/hyperlink" Target="http://foo.bar.net/soap-example/calendar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835400"/>
            <a:ext cx="1447800" cy="1447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8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769119"/>
            <a:ext cx="3700542" cy="4781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7833" y="1779701"/>
            <a:ext cx="413596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3</a:t>
            </a:r>
            <a:r>
              <a:rPr lang="en-US" sz="1600" dirty="0" smtClean="0"/>
              <a:t>-tier (or 4-tier)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Presentation, logic, and data layers deployed on separate systems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Standardize on a presentation layer (browser)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Flexible presentation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Global scale applications via Internet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Access from nearly any device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More complex to scale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support requirement (always on 24x7)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2763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7500"/>
            <a:ext cx="608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16200"/>
            <a:ext cx="678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2" y="1534582"/>
            <a:ext cx="7067153" cy="4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" t="1944" r="-1129" b="3810"/>
          <a:stretch/>
        </p:blipFill>
        <p:spPr>
          <a:xfrm>
            <a:off x="548640" y="1508760"/>
            <a:ext cx="810260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334529"/>
            <a:ext cx="7154333" cy="5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Cloud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can scale each layer of the cloud application stack independently</a:t>
            </a:r>
          </a:p>
          <a:p>
            <a:pPr lvl="1"/>
            <a:r>
              <a:rPr lang="en-US" dirty="0" smtClean="0"/>
              <a:t>Presentation uses frontend webservers, reverse proxies, CDN</a:t>
            </a:r>
          </a:p>
          <a:p>
            <a:pPr lvl="1"/>
            <a:r>
              <a:rPr lang="en-US" dirty="0" smtClean="0"/>
              <a:t>Logic uses distributed application servers, message bus</a:t>
            </a:r>
          </a:p>
          <a:p>
            <a:pPr lvl="1"/>
            <a:r>
              <a:rPr lang="en-US" dirty="0" smtClean="0"/>
              <a:t>Backend uses database replicas or </a:t>
            </a:r>
            <a:r>
              <a:rPr lang="en-US" dirty="0" err="1" smtClean="0"/>
              <a:t>sharding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Distribution handled by load balancers</a:t>
            </a:r>
          </a:p>
          <a:p>
            <a:pPr lvl="1"/>
            <a:r>
              <a:rPr lang="en-US" dirty="0" smtClean="0"/>
              <a:t>Round Robin, Weighted, Least Loaded,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Discussed in Week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8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Reverse-Proxy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Reverse-proxy servers transparently query other web servers</a:t>
            </a:r>
          </a:p>
          <a:p>
            <a:pPr lvl="1"/>
            <a:r>
              <a:rPr lang="en-US" dirty="0" smtClean="0"/>
              <a:t>May also be combined with a caching solution (like Squid) to accelerate handling of static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174" y="3722221"/>
            <a:ext cx="4060775" cy="27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Application state can have a big impact on load balancing configuration</a:t>
            </a:r>
          </a:p>
          <a:p>
            <a:pPr lvl="1"/>
            <a:r>
              <a:rPr lang="en-US" dirty="0" smtClean="0"/>
              <a:t>Applications that require state use sticky sessions</a:t>
            </a:r>
          </a:p>
          <a:p>
            <a:pPr lvl="1"/>
            <a:r>
              <a:rPr lang="en-US" dirty="0" smtClean="0"/>
              <a:t>Applications that don’t require state are considered state-less</a:t>
            </a:r>
          </a:p>
          <a:p>
            <a:endParaRPr lang="en-US" dirty="0"/>
          </a:p>
          <a:p>
            <a:r>
              <a:rPr lang="en-US" dirty="0" smtClean="0"/>
              <a:t>In a web application, state is stored in a client browser using a cookie containing a session ID associated with the client account</a:t>
            </a:r>
          </a:p>
          <a:p>
            <a:endParaRPr lang="en-US" dirty="0"/>
          </a:p>
          <a:p>
            <a:r>
              <a:rPr lang="en-US" b="1" dirty="0" smtClean="0"/>
              <a:t>Sticky sessions</a:t>
            </a:r>
            <a:r>
              <a:rPr lang="en-US" dirty="0" smtClean="0"/>
              <a:t>: load balancer will try to direct clients to the same server they originally connected to because the local server stores state</a:t>
            </a:r>
          </a:p>
          <a:p>
            <a:endParaRPr lang="en-US" dirty="0" smtClean="0"/>
          </a:p>
          <a:p>
            <a:r>
              <a:rPr lang="en-US" b="1" dirty="0" smtClean="0"/>
              <a:t>Shared state</a:t>
            </a:r>
            <a:r>
              <a:rPr lang="en-US" dirty="0" smtClean="0"/>
              <a:t>: load balancer can direct clients to any server because all servers access centrally stored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architectures</a:t>
            </a:r>
          </a:p>
          <a:p>
            <a:pPr lvl="1"/>
            <a:r>
              <a:rPr lang="en-US" dirty="0" smtClean="0"/>
              <a:t>N-tier</a:t>
            </a:r>
          </a:p>
          <a:p>
            <a:pPr lvl="1"/>
            <a:r>
              <a:rPr lang="en-US" dirty="0" smtClean="0"/>
              <a:t>Service oriented architecture (SOA)</a:t>
            </a:r>
          </a:p>
          <a:p>
            <a:pPr lvl="1"/>
            <a:r>
              <a:rPr lang="en-US" dirty="0" smtClean="0"/>
              <a:t>Micro-services architecture</a:t>
            </a:r>
          </a:p>
          <a:p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REST/ JSON/ YAML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Premature optimization</a:t>
            </a:r>
            <a:r>
              <a:rPr lang="en-US" dirty="0" smtClean="0"/>
              <a:t>: spending too much time preventing scaling problems that may or may not occur</a:t>
            </a:r>
          </a:p>
          <a:p>
            <a:endParaRPr lang="en-US" dirty="0"/>
          </a:p>
          <a:p>
            <a:r>
              <a:rPr lang="en-US" dirty="0" smtClean="0"/>
              <a:t>Bottlenecks: always identify and optimize </a:t>
            </a:r>
            <a:r>
              <a:rPr lang="en-US" u="sng" dirty="0" smtClean="0"/>
              <a:t>constraints</a:t>
            </a:r>
            <a:r>
              <a:rPr lang="en-US" dirty="0" smtClean="0"/>
              <a:t> within a system first</a:t>
            </a:r>
          </a:p>
          <a:p>
            <a:pPr lvl="1"/>
            <a:r>
              <a:rPr lang="en-US" dirty="0" smtClean="0"/>
              <a:t>Optimizing before the bottleneck will lead to large backlogs</a:t>
            </a:r>
          </a:p>
          <a:p>
            <a:pPr lvl="1"/>
            <a:r>
              <a:rPr lang="en-US" dirty="0" smtClean="0"/>
              <a:t>Optimizing after the bottleneck does little to improve overall throughput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3 basic options for scaling:</a:t>
            </a:r>
          </a:p>
          <a:p>
            <a:pPr lvl="1"/>
            <a:r>
              <a:rPr lang="en-US" b="1" dirty="0" smtClean="0"/>
              <a:t>Horizontal</a:t>
            </a:r>
            <a:r>
              <a:rPr lang="en-US" dirty="0" smtClean="0"/>
              <a:t>: distribute requests across set of replicated systems</a:t>
            </a:r>
          </a:p>
          <a:p>
            <a:pPr lvl="1"/>
            <a:r>
              <a:rPr lang="en-US" b="1" dirty="0" smtClean="0"/>
              <a:t>Functional</a:t>
            </a:r>
            <a:r>
              <a:rPr lang="en-US" dirty="0" smtClean="0"/>
              <a:t>: split the system into individual functions or services</a:t>
            </a:r>
          </a:p>
          <a:p>
            <a:pPr lvl="1"/>
            <a:r>
              <a:rPr lang="en-US" b="1" dirty="0" smtClean="0"/>
              <a:t>Lookup</a:t>
            </a:r>
            <a:r>
              <a:rPr lang="en-US" dirty="0" smtClean="0"/>
              <a:t>: split the system data into individual chunks (example: hashing)</a:t>
            </a:r>
          </a:p>
        </p:txBody>
      </p:sp>
    </p:spTree>
    <p:extLst>
      <p:ext uri="{BB962C8B-B14F-4D97-AF65-F5344CB8AC3E}">
        <p14:creationId xmlns:p14="http://schemas.microsoft.com/office/powerpoint/2010/main" val="226284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Caching: small data store using fast/expensive media intended to improve slower/cheaper media</a:t>
            </a:r>
          </a:p>
          <a:p>
            <a:pPr lvl="1"/>
            <a:r>
              <a:rPr lang="en-US" dirty="0" smtClean="0"/>
              <a:t>Cost effective only if benefit from the cache is greater than cost of the cache</a:t>
            </a:r>
          </a:p>
          <a:p>
            <a:pPr lvl="2"/>
            <a:r>
              <a:rPr lang="en-US" dirty="0" smtClean="0"/>
              <a:t>20 instances required without cache, 15 with cache, delta of 5 instances</a:t>
            </a:r>
            <a:endParaRPr lang="en-US" dirty="0"/>
          </a:p>
          <a:p>
            <a:r>
              <a:rPr lang="en-US" dirty="0" smtClean="0"/>
              <a:t>Pre-warming cache</a:t>
            </a:r>
          </a:p>
          <a:p>
            <a:pPr lvl="1"/>
            <a:r>
              <a:rPr lang="en-US" dirty="0" smtClean="0"/>
              <a:t>new cache starts empty which leads to poor performance</a:t>
            </a:r>
          </a:p>
          <a:p>
            <a:pPr lvl="1"/>
            <a:r>
              <a:rPr lang="en-US" dirty="0" smtClean="0"/>
              <a:t>Warm up cache by pre-loading data</a:t>
            </a:r>
          </a:p>
          <a:p>
            <a:pPr lvl="1"/>
            <a:r>
              <a:rPr lang="en-US" dirty="0" smtClean="0"/>
              <a:t>Persist cache to disk via snapshot (</a:t>
            </a:r>
            <a:r>
              <a:rPr lang="en-US" dirty="0" err="1" smtClean="0"/>
              <a:t>Redis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43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Oriented Architecture (SOA)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32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Large organizations run hundreds and thousands of applications</a:t>
            </a:r>
          </a:p>
          <a:p>
            <a:endParaRPr lang="en-US" dirty="0" smtClean="0"/>
          </a:p>
          <a:p>
            <a:r>
              <a:rPr lang="en-US" dirty="0" smtClean="0"/>
              <a:t>Some application functionality is duplicated within organizations</a:t>
            </a:r>
          </a:p>
          <a:p>
            <a:endParaRPr lang="en-US" dirty="0" smtClean="0"/>
          </a:p>
          <a:p>
            <a:r>
              <a:rPr lang="en-US" dirty="0" smtClean="0"/>
              <a:t>SOA seeks to centralize and encapsulate commonly used functionality in shared services</a:t>
            </a:r>
          </a:p>
          <a:p>
            <a:pPr lvl="1"/>
            <a:r>
              <a:rPr lang="en-US" dirty="0" smtClean="0"/>
              <a:t>DRY Principle = Don’t Repeat Yourself</a:t>
            </a:r>
          </a:p>
          <a:p>
            <a:pPr lvl="1"/>
            <a:r>
              <a:rPr lang="en-US" dirty="0" smtClean="0"/>
              <a:t>Easier to design and maintain one service versus dozens of duplicate services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consultants and leaders have been pushing SOA for the last decade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25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Services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Modern approach to SOA is to create small services that are tied together using APIs to build larger applications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40" y="2729856"/>
            <a:ext cx="6360146" cy="4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8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 Services Architecture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2" t="22991" r="2395" b="3254"/>
          <a:stretch/>
        </p:blipFill>
        <p:spPr>
          <a:xfrm>
            <a:off x="73201" y="1560457"/>
            <a:ext cx="8737499" cy="50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Programming Interface (API)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API provides a programmatic method to interact with a software application</a:t>
            </a:r>
          </a:p>
          <a:p>
            <a:pPr lvl="1"/>
            <a:r>
              <a:rPr lang="en-US" dirty="0" smtClean="0"/>
              <a:t>Allows software to communicate with other software (client-server)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Wide variety of different API formats in the marketplace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APIs provide some form of CRUD functionality</a:t>
            </a:r>
          </a:p>
          <a:p>
            <a:pPr lvl="2"/>
            <a:r>
              <a:rPr lang="en-US" dirty="0" smtClean="0"/>
              <a:t>Create, Read, Update, Delete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APIs often secured using an access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Public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2103117"/>
            <a:ext cx="7725833" cy="34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083" y="5947833"/>
            <a:ext cx="1944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Programmable Web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637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software developers deal with APIs</a:t>
            </a:r>
            <a:r>
              <a:rPr lang="is-IS" dirty="0" smtClean="0"/>
              <a:t>… (not really)</a:t>
            </a:r>
          </a:p>
          <a:p>
            <a:pPr lvl="1"/>
            <a:r>
              <a:rPr lang="is-IS" dirty="0" smtClean="0"/>
              <a:t>API usage impacts network architecture and performance, service scaling, database configuration, etc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APIs provide an abstraction layer to decouple services from one another.</a:t>
            </a:r>
          </a:p>
          <a:p>
            <a:pPr lvl="1"/>
            <a:r>
              <a:rPr lang="en-US" dirty="0" smtClean="0"/>
              <a:t>Don’t need to understand how an application works, just how to talk to it.</a:t>
            </a:r>
          </a:p>
          <a:p>
            <a:pPr lvl="1"/>
            <a:r>
              <a:rPr lang="en-US" dirty="0" smtClean="0"/>
              <a:t>Services may be provided by anyone, anywhere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APIs form the service scaffolding upon which we build applications.</a:t>
            </a:r>
          </a:p>
          <a:p>
            <a:pPr lvl="1"/>
            <a:r>
              <a:rPr lang="en-US" dirty="0" smtClean="0"/>
              <a:t>Quickly build applications leveraging services built by others.</a:t>
            </a:r>
          </a:p>
        </p:txBody>
      </p:sp>
    </p:spTree>
    <p:extLst>
      <p:ext uri="{BB962C8B-B14F-4D97-AF65-F5344CB8AC3E}">
        <p14:creationId xmlns:p14="http://schemas.microsoft.com/office/powerpoint/2010/main" val="4193474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(Web)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API: an API that uses HTTP for transport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Most web-based applications use some form of web API</a:t>
            </a:r>
          </a:p>
          <a:p>
            <a:pPr lvl="1"/>
            <a:r>
              <a:rPr lang="en-US" dirty="0" smtClean="0"/>
              <a:t>XML-RPC, SOAP, REST,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AWS REST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Other APIs like ODBC are used to talk to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2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Web APIs generally use two different data formats to communicate</a:t>
            </a:r>
          </a:p>
          <a:p>
            <a:pPr lvl="1"/>
            <a:r>
              <a:rPr lang="en-US" dirty="0" smtClean="0"/>
              <a:t>Extensible Markup Language (XML)</a:t>
            </a:r>
          </a:p>
          <a:p>
            <a:pPr lvl="1"/>
            <a:r>
              <a:rPr lang="en-US" dirty="0" smtClean="0"/>
              <a:t>JavaScript Object Notation (JSON)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Serialization: convert an application object into a text string for storage or transmission</a:t>
            </a:r>
          </a:p>
          <a:p>
            <a:endParaRPr lang="en-US" dirty="0"/>
          </a:p>
          <a:p>
            <a:r>
              <a:rPr lang="en-US" dirty="0" smtClean="0"/>
              <a:t>Application serializes data into XML/JSON and sends it to another application where the data is de-serialized.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0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architecture determines how we connect and configure infrastructure components:</a:t>
            </a:r>
          </a:p>
          <a:p>
            <a:pPr lvl="1"/>
            <a:r>
              <a:rPr lang="en-US" dirty="0" smtClean="0"/>
              <a:t>Communication channels</a:t>
            </a:r>
          </a:p>
          <a:p>
            <a:pPr lvl="1"/>
            <a:r>
              <a:rPr lang="en-US" dirty="0" smtClean="0"/>
              <a:t>Resiliency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Question: Does software determine infrastructure or does infrastructure determine software?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XML is a meta-language: it’s used to define other languages</a:t>
            </a:r>
          </a:p>
          <a:p>
            <a:endParaRPr lang="en-US" dirty="0" smtClean="0"/>
          </a:p>
          <a:p>
            <a:r>
              <a:rPr lang="en-US" dirty="0" smtClean="0"/>
              <a:t>XML uses markup (&lt;document&gt;&lt;/document&gt;)</a:t>
            </a:r>
          </a:p>
          <a:p>
            <a:endParaRPr lang="en-US" dirty="0" smtClean="0"/>
          </a:p>
          <a:p>
            <a:r>
              <a:rPr lang="en-US" dirty="0" smtClean="0"/>
              <a:t>XML is extensible: you can use it to create your own tags</a:t>
            </a:r>
          </a:p>
          <a:p>
            <a:endParaRPr lang="en-US" dirty="0" smtClean="0"/>
          </a:p>
          <a:p>
            <a:r>
              <a:rPr lang="en-US" dirty="0" smtClean="0"/>
              <a:t>XML is a data-description language that allows us to describe the data in a document</a:t>
            </a:r>
          </a:p>
          <a:p>
            <a:endParaRPr lang="en-US" dirty="0" smtClean="0"/>
          </a:p>
          <a:p>
            <a:r>
              <a:rPr lang="en-US" dirty="0" smtClean="0"/>
              <a:t>We commonly use XML in IT to:</a:t>
            </a:r>
          </a:p>
          <a:p>
            <a:pPr lvl="1"/>
            <a:r>
              <a:rPr lang="en-US" dirty="0" smtClean="0"/>
              <a:t> transmit complex data in APIs</a:t>
            </a:r>
          </a:p>
          <a:p>
            <a:pPr lvl="1"/>
            <a:r>
              <a:rPr lang="en-US" dirty="0" smtClean="0"/>
              <a:t>store application and service configuration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1645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</a:t>
            </a:r>
            <a:r>
              <a:rPr lang="en-US" b="1" dirty="0" smtClean="0"/>
              <a:t>true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, </a:t>
            </a:r>
            <a:r>
              <a:rPr lang="en-US" b="1" dirty="0" smtClean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592783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832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1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Value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533"/>
            <a:ext cx="3776133" cy="175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17" y="1727201"/>
            <a:ext cx="4303183" cy="191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3726983"/>
            <a:ext cx="4199465" cy="29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 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2278416"/>
            <a:ext cx="7542298" cy="2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76" r="2000" b="21319"/>
          <a:stretch/>
        </p:blipFill>
        <p:spPr>
          <a:xfrm>
            <a:off x="57205" y="2291216"/>
            <a:ext cx="8961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738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7017" y="1600200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84381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02300" cy="2006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XML-RPC, SOAP &amp; REST use HTTP for transport</a:t>
            </a:r>
          </a:p>
          <a:p>
            <a:pPr lvl="1"/>
            <a:r>
              <a:rPr lang="en-US" sz="2000" dirty="0" smtClean="0"/>
              <a:t>XML-RPC &amp; SOAP use XML for data </a:t>
            </a:r>
          </a:p>
          <a:p>
            <a:pPr lvl="1"/>
            <a:r>
              <a:rPr lang="en-US" sz="2000" dirty="0" smtClean="0"/>
              <a:t>REST can use XML or JSON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600200"/>
            <a:ext cx="32893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250" y="3637692"/>
            <a:ext cx="808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XML-RPC: remote procedure call embedded within an XML document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SOAP: protocol based on WSDL (Web Services Description Language) that is a more advanced version of XML-RPC; (Microsoft,1998)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REST (</a:t>
            </a:r>
            <a:r>
              <a:rPr lang="en-US" sz="2000" dirty="0" err="1" smtClean="0"/>
              <a:t>Represetational</a:t>
            </a:r>
            <a:r>
              <a:rPr lang="en-US" sz="2000" dirty="0" smtClean="0"/>
              <a:t> State Transfer): a data exchange </a:t>
            </a:r>
            <a:r>
              <a:rPr lang="en-US" sz="2000" b="1" dirty="0" smtClean="0"/>
              <a:t>architecture</a:t>
            </a:r>
            <a:r>
              <a:rPr lang="en-US" sz="2000" dirty="0" smtClean="0"/>
              <a:t> using HTTP and XML, JSON, or text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76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50800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454508"/>
            <a:ext cx="2887134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1-tier architecture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centralized computing on mainframes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Applications accessed via dumb terminals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Only one system to maintain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never changes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Can’t scale beyond one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Software tightly coupled to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7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XML-RPC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76" b="12139"/>
          <a:stretch/>
        </p:blipFill>
        <p:spPr>
          <a:xfrm>
            <a:off x="584200" y="1822619"/>
            <a:ext cx="81026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8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Request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1564242"/>
            <a:ext cx="6445294" cy="529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 /calendar-request HTTP/1.1</a:t>
            </a:r>
          </a:p>
          <a:p>
            <a:r>
              <a:rPr lang="en-US" sz="1600" dirty="0" smtClean="0"/>
              <a:t>Host: </a:t>
            </a:r>
            <a:r>
              <a:rPr lang="en-US" sz="1600" dirty="0" err="1" smtClean="0"/>
              <a:t>foo.bar.net</a:t>
            </a:r>
            <a:endParaRPr lang="en-US" sz="1600" dirty="0" smtClean="0"/>
          </a:p>
          <a:p>
            <a:r>
              <a:rPr lang="en-US" sz="1600" dirty="0" smtClean="0"/>
              <a:t>Content-Type: text/plain; charset=“utf-8”</a:t>
            </a:r>
          </a:p>
          <a:p>
            <a:r>
              <a:rPr lang="en-US" sz="1600" dirty="0" smtClean="0"/>
              <a:t>Content-Length: 507</a:t>
            </a:r>
          </a:p>
          <a:p>
            <a:endParaRPr lang="en-US" sz="1600" dirty="0"/>
          </a:p>
          <a:p>
            <a:r>
              <a:rPr lang="en-US" sz="1600" dirty="0" smtClean="0"/>
              <a:t>&lt;</a:t>
            </a:r>
            <a:r>
              <a:rPr lang="en-US" sz="1600" dirty="0" err="1" smtClean="0"/>
              <a:t>SOAP-ENV:Envelope</a:t>
            </a:r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xmlns:SOAP-ENV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SOAP-ENV:encodingStyle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&lt;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 </a:t>
            </a:r>
            <a:r>
              <a:rPr lang="en-US" sz="1600" dirty="0" err="1" smtClean="0"/>
              <a:t>xmlns:c</a:t>
            </a:r>
            <a:r>
              <a:rPr lang="en-US" sz="1600" dirty="0" smtClean="0"/>
              <a:t>=“ </a:t>
            </a:r>
            <a:r>
              <a:rPr lang="en-US" sz="1600" dirty="0" smtClean="0">
                <a:hlinkClick r:id="rId3"/>
              </a:rPr>
              <a:t>http://foo.bar.net/soap-example/calendar</a:t>
            </a:r>
            <a:r>
              <a:rPr lang="en-US" sz="1600" dirty="0" smtClean="0"/>
              <a:t> “&gt;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    &lt;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 &lt;day&gt;21&lt;/day&gt;&lt;month&gt;6&lt;/month&gt;&lt;year&gt;2012&lt;/year&gt;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&lt;/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 </a:t>
            </a:r>
            <a:r>
              <a:rPr lang="en-US" sz="1600" dirty="0" smtClean="0"/>
              <a:t>   &lt;/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&gt;Meeting with management team at the office.&lt;/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&lt;/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SOAP-ENV:Envelope</a:t>
            </a:r>
            <a:r>
              <a:rPr lang="en-US" sz="1600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8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It’s not a protocol, it’s an architectural approach. </a:t>
            </a:r>
          </a:p>
          <a:p>
            <a:pPr lvl="1"/>
            <a:r>
              <a:rPr lang="en-US" dirty="0" smtClean="0"/>
              <a:t>Industry debate: What does it mean to be </a:t>
            </a:r>
            <a:r>
              <a:rPr lang="en-US" dirty="0" err="1" smtClean="0"/>
              <a:t>RESTful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Key principle: Be stateless</a:t>
            </a:r>
          </a:p>
          <a:p>
            <a:pPr lvl="2"/>
            <a:r>
              <a:rPr lang="en-US" dirty="0" smtClean="0"/>
              <a:t>Server does not store any information about the client, so any server can support any client at anytime (no sticky sessions)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Design patterns describing how to exchange data using Uniform Resource Identifiers (URI) and HTTP methods</a:t>
            </a:r>
          </a:p>
          <a:p>
            <a:pPr lvl="1"/>
            <a:r>
              <a:rPr lang="en-US" dirty="0" smtClean="0"/>
              <a:t>Individual URIs are known as endpoints</a:t>
            </a:r>
          </a:p>
          <a:p>
            <a:pPr lvl="1"/>
            <a:r>
              <a:rPr lang="en-US" dirty="0" smtClean="0"/>
              <a:t>HTTP methods correspond to CRUD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67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4066"/>
              </p:ext>
            </p:extLst>
          </p:nvPr>
        </p:nvGraphicFramePr>
        <p:xfrm>
          <a:off x="457200" y="2068076"/>
          <a:ext cx="8229600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CRUD /</a:t>
                      </a:r>
                      <a:r>
                        <a:rPr lang="en-US" baseline="0" dirty="0" smtClean="0"/>
                        <a:t> SQL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HTTP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Create/ 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Read/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Update/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614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URI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467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users in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user with</a:t>
                      </a:r>
                      <a:r>
                        <a:rPr lang="en-US" baseline="0" dirty="0" smtClean="0"/>
                        <a:t>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/user/3/accounts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accounts for user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08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321231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 Status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created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 not allowed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server error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3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34148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1346" y="2730050"/>
            <a:ext cx="2662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Request</a:t>
            </a:r>
          </a:p>
          <a:p>
            <a:endParaRPr lang="en-US" sz="2000" dirty="0" smtClean="0"/>
          </a:p>
          <a:p>
            <a:r>
              <a:rPr lang="en-US" sz="2000" dirty="0" smtClean="0"/>
              <a:t>HTTP Method: POST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user”:”Benjamin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}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23625" y="2730051"/>
            <a:ext cx="2632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Response</a:t>
            </a:r>
          </a:p>
          <a:p>
            <a:endParaRPr lang="en-US" sz="2000" dirty="0"/>
          </a:p>
          <a:p>
            <a:r>
              <a:rPr lang="en-US" sz="2000" dirty="0" smtClean="0"/>
              <a:t>HTTP Status 201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response”:”ok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5667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80925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XML,</a:t>
                      </a:r>
                      <a:r>
                        <a:rPr lang="en-US" baseline="0" dirty="0" smtClean="0"/>
                        <a:t> JSON, CSV, text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SMTP, HTTP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HTTP-only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Fast, lightweight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State-</a:t>
                      </a:r>
                      <a:r>
                        <a:rPr lang="en-US" dirty="0" err="1" smtClean="0"/>
                        <a:t>ful</a:t>
                      </a:r>
                      <a:r>
                        <a:rPr lang="en-US" dirty="0" smtClean="0"/>
                        <a:t> specification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Stateless specification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r>
                        <a:rPr lang="en-US" baseline="0" dirty="0" smtClean="0"/>
                        <a:t> and HTTP methods (GET, PUT, 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75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1" y="1548445"/>
            <a:ext cx="8423839" cy="486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31" y="6550260"/>
            <a:ext cx="187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google.com</a:t>
            </a:r>
            <a:r>
              <a:rPr lang="en-US" sz="1200" dirty="0" smtClean="0"/>
              <a:t>/trends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715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JSON isn’t just used for data exchange, it’s also used as a storage format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 uses a JSON-like format called BSON (Binary JSON) to store data</a:t>
            </a:r>
          </a:p>
          <a:p>
            <a:endParaRPr lang="en-US" dirty="0"/>
          </a:p>
          <a:p>
            <a:r>
              <a:rPr lang="en-US" dirty="0" smtClean="0"/>
              <a:t>JSON is primarily used by web services/REST/JavaScript; YAML (a sort of JSON superset) is more popular for data processing and configuration (Python)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7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 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1756305"/>
            <a:ext cx="5201668" cy="3739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041758"/>
            <a:ext cx="2887134" cy="6093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2-tier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PC’s powerful enough to run a software client application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Fat clients: perform some business logic on the client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Thin clients: mostly just provide user interface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friendly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PC could access several different servers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Network = longer distance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communication and software complexity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59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 </a:t>
            </a:r>
          </a:p>
          <a:p>
            <a:pPr lvl="1"/>
            <a:r>
              <a:rPr lang="en-US" dirty="0" smtClean="0"/>
              <a:t>Human readable</a:t>
            </a:r>
          </a:p>
          <a:p>
            <a:pPr lvl="1"/>
            <a:r>
              <a:rPr lang="en-US" dirty="0" smtClean="0"/>
              <a:t>Information can easily be translated to multiple programming language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88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rules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extension</a:t>
            </a:r>
          </a:p>
          <a:p>
            <a:pPr lvl="1"/>
            <a:r>
              <a:rPr lang="en-US" dirty="0" smtClean="0"/>
              <a:t>YAML is case sensitive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7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91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7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Web Operations Chapter 5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Practice of Cloud Systems Administration Chapter 5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provide services that are consumed by clients</a:t>
            </a:r>
          </a:p>
          <a:p>
            <a:endParaRPr lang="en-US" dirty="0" smtClean="0"/>
          </a:p>
          <a:p>
            <a:r>
              <a:rPr lang="en-US" dirty="0" smtClean="0"/>
              <a:t>Servers don’t need to know anything about clients, but clients must know about servers.</a:t>
            </a:r>
          </a:p>
          <a:p>
            <a:endParaRPr lang="en-US" dirty="0" smtClean="0"/>
          </a:p>
          <a:p>
            <a:r>
              <a:rPr lang="en-US" dirty="0" smtClean="0"/>
              <a:t>Clients and servers are logical processes and could be running on the same physical hardware.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2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28406"/>
            <a:ext cx="6297084" cy="56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Presentation layer does not have direct access to the data layer – database structure is hidden. </a:t>
            </a:r>
          </a:p>
          <a:p>
            <a:endParaRPr lang="en-US" dirty="0" smtClean="0"/>
          </a:p>
          <a:p>
            <a:r>
              <a:rPr lang="en-US" dirty="0" smtClean="0"/>
              <a:t>Each tier can scale horizontally, independently of other tiers.</a:t>
            </a:r>
          </a:p>
          <a:p>
            <a:pPr lvl="1"/>
            <a:r>
              <a:rPr lang="en-US" dirty="0" smtClean="0"/>
              <a:t>Can use load balancing at each layer to distribute requests</a:t>
            </a:r>
          </a:p>
          <a:p>
            <a:pPr lvl="1"/>
            <a:r>
              <a:rPr lang="en-US" dirty="0" smtClean="0"/>
              <a:t>Can also potentially cache requests between layers to improve performance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2025650"/>
            <a:ext cx="5194300" cy="425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1" y="2243667"/>
            <a:ext cx="2413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 Layers map to MVC software model.</a:t>
            </a:r>
          </a:p>
          <a:p>
            <a:endParaRPr lang="en-US" dirty="0"/>
          </a:p>
          <a:p>
            <a:r>
              <a:rPr lang="en-US" dirty="0" smtClean="0"/>
              <a:t>Presentation = View</a:t>
            </a:r>
          </a:p>
          <a:p>
            <a:endParaRPr lang="en-US" dirty="0"/>
          </a:p>
          <a:p>
            <a:r>
              <a:rPr lang="en-US" dirty="0" smtClean="0"/>
              <a:t>Logic = Controller</a:t>
            </a:r>
          </a:p>
          <a:p>
            <a:endParaRPr lang="en-US" dirty="0"/>
          </a:p>
          <a:p>
            <a:r>
              <a:rPr lang="en-US" dirty="0" smtClean="0"/>
              <a:t>Model =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94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9502</TotalTime>
  <Words>2223</Words>
  <Application>Microsoft Macintosh PowerPoint</Application>
  <PresentationFormat>On-screen Show (4:3)</PresentationFormat>
  <Paragraphs>461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DevOps &amp; Cloud Infrastructure SEIS 665 Week 8</vt:lpstr>
      <vt:lpstr>Agenda</vt:lpstr>
      <vt:lpstr>Application Architecture</vt:lpstr>
      <vt:lpstr>In the beginning…</vt:lpstr>
      <vt:lpstr>The PC Era</vt:lpstr>
      <vt:lpstr>Client-Server Architecture</vt:lpstr>
      <vt:lpstr>Client-Server Application Layers</vt:lpstr>
      <vt:lpstr>Client-Server Application Layers</vt:lpstr>
      <vt:lpstr>Client-Server Application Layers </vt:lpstr>
      <vt:lpstr>The Web Era</vt:lpstr>
      <vt:lpstr>3-tier Web Application</vt:lpstr>
      <vt:lpstr>4-tier Web Application</vt:lpstr>
      <vt:lpstr>Modern Web Application Architecture</vt:lpstr>
      <vt:lpstr>Modern Web Application Architecture</vt:lpstr>
      <vt:lpstr>Cloud Application Architecture</vt:lpstr>
      <vt:lpstr>PowerPoint Presentation</vt:lpstr>
      <vt:lpstr>Scaling Cloud Applications </vt:lpstr>
      <vt:lpstr>Reverse-Proxy servers</vt:lpstr>
      <vt:lpstr>Application State</vt:lpstr>
      <vt:lpstr>Design Patterns for Scaling</vt:lpstr>
      <vt:lpstr>Design Patterns for Scaling</vt:lpstr>
      <vt:lpstr>Service Oriented Architecture (SOA)</vt:lpstr>
      <vt:lpstr>Micro Services Architecture </vt:lpstr>
      <vt:lpstr>Micro Services Architecture Example</vt:lpstr>
      <vt:lpstr>Application Programming Interface (API)</vt:lpstr>
      <vt:lpstr>Growth of Public APIs</vt:lpstr>
      <vt:lpstr>Why APIs Matter</vt:lpstr>
      <vt:lpstr>Why (Web) APIs Matter</vt:lpstr>
      <vt:lpstr>Web API Data Formats</vt:lpstr>
      <vt:lpstr>XML</vt:lpstr>
      <vt:lpstr>XML Example</vt:lpstr>
      <vt:lpstr>JSON</vt:lpstr>
      <vt:lpstr>JSON  Object Syntax</vt:lpstr>
      <vt:lpstr>JSON  Object Syntax</vt:lpstr>
      <vt:lpstr>JSON Value Syntax</vt:lpstr>
      <vt:lpstr>XML vs. JSON Adoption</vt:lpstr>
      <vt:lpstr>XML vs. JSON</vt:lpstr>
      <vt:lpstr>XML vs. JSON</vt:lpstr>
      <vt:lpstr>Web API Types</vt:lpstr>
      <vt:lpstr>XML-RPC Example</vt:lpstr>
      <vt:lpstr>SOAP Request Example</vt:lpstr>
      <vt:lpstr>REST</vt:lpstr>
      <vt:lpstr>REST HTTP Methods</vt:lpstr>
      <vt:lpstr>REST URI Design</vt:lpstr>
      <vt:lpstr>REST HTTP Status</vt:lpstr>
      <vt:lpstr>REST Example</vt:lpstr>
      <vt:lpstr>SOAP vs. REST</vt:lpstr>
      <vt:lpstr>SOAP vs. REST</vt:lpstr>
      <vt:lpstr>Data Exchange Revisited</vt:lpstr>
      <vt:lpstr>YAML</vt:lpstr>
      <vt:lpstr>YAML Rules</vt:lpstr>
      <vt:lpstr>YAML Data Types</vt:lpstr>
      <vt:lpstr>JSON vs. YAML Example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64</cp:revision>
  <dcterms:created xsi:type="dcterms:W3CDTF">2016-04-18T21:29:35Z</dcterms:created>
  <dcterms:modified xsi:type="dcterms:W3CDTF">2016-08-06T18:49:13Z</dcterms:modified>
</cp:coreProperties>
</file>